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notesSlides/notesSlide44.xml" ContentType="application/vnd.openxmlformats-officedocument.presentationml.notesSlide+xml"/>
  <Override PartName="/ppt/tags/tag45.xml" ContentType="application/vnd.openxmlformats-officedocument.presentationml.tags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ppt/tags/tag47.xml" ContentType="application/vnd.openxmlformats-officedocument.presentationml.tags+xml"/>
  <Override PartName="/ppt/notesSlides/notesSlide47.xml" ContentType="application/vnd.openxmlformats-officedocument.presentationml.notesSlide+xml"/>
  <Override PartName="/ppt/tags/tag48.xml" ContentType="application/vnd.openxmlformats-officedocument.presentationml.tags+xml"/>
  <Override PartName="/ppt/notesSlides/notesSlide48.xml" ContentType="application/vnd.openxmlformats-officedocument.presentationml.notesSlide+xml"/>
  <Override PartName="/ppt/tags/tag49.xml" ContentType="application/vnd.openxmlformats-officedocument.presentationml.tags+xml"/>
  <Override PartName="/ppt/notesSlides/notesSlide49.xml" ContentType="application/vnd.openxmlformats-officedocument.presentationml.notesSlide+xml"/>
  <Override PartName="/ppt/tags/tag50.xml" ContentType="application/vnd.openxmlformats-officedocument.presentationml.tags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2"/>
  </p:notesMasterIdLst>
  <p:sldIdLst>
    <p:sldId id="401" r:id="rId2"/>
    <p:sldId id="428" r:id="rId3"/>
    <p:sldId id="496" r:id="rId4"/>
    <p:sldId id="497" r:id="rId5"/>
    <p:sldId id="498" r:id="rId6"/>
    <p:sldId id="501" r:id="rId7"/>
    <p:sldId id="502" r:id="rId8"/>
    <p:sldId id="503" r:id="rId9"/>
    <p:sldId id="515" r:id="rId10"/>
    <p:sldId id="505" r:id="rId11"/>
    <p:sldId id="504" r:id="rId12"/>
    <p:sldId id="508" r:id="rId13"/>
    <p:sldId id="506" r:id="rId14"/>
    <p:sldId id="516" r:id="rId15"/>
    <p:sldId id="518" r:id="rId16"/>
    <p:sldId id="519" r:id="rId17"/>
    <p:sldId id="520" r:id="rId18"/>
    <p:sldId id="521" r:id="rId19"/>
    <p:sldId id="510" r:id="rId20"/>
    <p:sldId id="486" r:id="rId21"/>
    <p:sldId id="500" r:id="rId22"/>
    <p:sldId id="499" r:id="rId23"/>
    <p:sldId id="509" r:id="rId24"/>
    <p:sldId id="511" r:id="rId25"/>
    <p:sldId id="512" r:id="rId26"/>
    <p:sldId id="522" r:id="rId27"/>
    <p:sldId id="513" r:id="rId28"/>
    <p:sldId id="514" r:id="rId29"/>
    <p:sldId id="523" r:id="rId30"/>
    <p:sldId id="517" r:id="rId31"/>
    <p:sldId id="490" r:id="rId32"/>
    <p:sldId id="531" r:id="rId33"/>
    <p:sldId id="524" r:id="rId34"/>
    <p:sldId id="491" r:id="rId35"/>
    <p:sldId id="487" r:id="rId36"/>
    <p:sldId id="445" r:id="rId37"/>
    <p:sldId id="452" r:id="rId38"/>
    <p:sldId id="532" r:id="rId39"/>
    <p:sldId id="453" r:id="rId40"/>
    <p:sldId id="458" r:id="rId41"/>
    <p:sldId id="525" r:id="rId42"/>
    <p:sldId id="527" r:id="rId43"/>
    <p:sldId id="528" r:id="rId44"/>
    <p:sldId id="529" r:id="rId45"/>
    <p:sldId id="530" r:id="rId46"/>
    <p:sldId id="459" r:id="rId47"/>
    <p:sldId id="488" r:id="rId48"/>
    <p:sldId id="533" r:id="rId49"/>
    <p:sldId id="534" r:id="rId50"/>
    <p:sldId id="427" r:id="rId51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8886"/>
    <a:srgbClr val="BFBFBF"/>
    <a:srgbClr val="1E5E9B"/>
    <a:srgbClr val="FFFFFF"/>
    <a:srgbClr val="A6A6A6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72" autoAdjust="0"/>
    <p:restoredTop sz="91160" autoAdjust="0"/>
  </p:normalViewPr>
  <p:slideViewPr>
    <p:cSldViewPr snapToGrid="0">
      <p:cViewPr varScale="1">
        <p:scale>
          <a:sx n="74" d="100"/>
          <a:sy n="74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C680-DB07-4251-BEFC-2BB5C95BA6AC}" type="datetimeFigureOut">
              <a:rPr lang="cs-CZ" smtClean="0"/>
              <a:t>04.09.2023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C5A58-8EC2-4296-942E-803877AECD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46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283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638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821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9831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9079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947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4564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3475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060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349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206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74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318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683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025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061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69305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8819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5445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08699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7189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363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97551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2011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5917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2967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5128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3923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8385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0465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5320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7947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288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4914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48403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50792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55059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7475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6612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8978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9791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2397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4820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020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2077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987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7067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707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420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139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AE295-8DF6-41D2-8ACF-F51FB38BE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CEB262-4757-491B-87DD-3710CA46A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04C002-A3DC-4559-91AA-B6EFB6256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7E4B-68F7-4AAB-9495-1EA670F0E4B8}" type="datetime1">
              <a:rPr lang="cs-CZ" smtClean="0"/>
              <a:t>04.09.2023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1E0B87-D454-496C-A594-6BC13117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2D953B-D184-4147-84D2-58D9D70E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819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D2772-C437-4293-8949-2598AB97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06C5C2-4FF8-41FF-84B9-C4F58FDBB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39D1D3-3D7C-4727-B0B9-EF14621E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FF26-CD29-4620-A526-D68B94B2F350}" type="datetime1">
              <a:rPr lang="cs-CZ" smtClean="0"/>
              <a:t>04.09.2023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5A7976-26EF-467A-80B6-CF1FF04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656566-9152-41F1-8AB7-4F9CAFCE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3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EAA1F29-3091-4309-B02C-989628A09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320971-0649-4036-81B3-981C88DF7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561840-53B5-4648-B167-911318CD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42CA-16A0-4AA5-B03D-957873BA1D2D}" type="datetime1">
              <a:rPr lang="cs-CZ" smtClean="0"/>
              <a:t>04.09.2023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9159D7-1C5A-487E-A399-68570A13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31A0F8-6CC0-41BC-B4E1-F592C31B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159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45F75-37FB-40F7-B0BD-6B3F317F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5A18A0-DFF0-4102-9C85-B1EB320B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B9F19A-1D97-4E30-AE7B-4FBC00C9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5FCC-D344-4EED-BE02-642F8D2C174A}" type="datetime1">
              <a:rPr lang="cs-CZ" smtClean="0"/>
              <a:t>04.09.2023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E82282-D8F2-45D5-A0C7-D187BA98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5525CF-CE1E-4484-B5D4-05492158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8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B7047-362E-428A-957A-DC86CC4A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807FB7-86ED-4149-8722-7767519EE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EDB1F6-27A4-4AE6-996B-1B4B66F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2EF8-42A6-4DCA-BCE8-EB37F28A1442}" type="datetime1">
              <a:rPr lang="cs-CZ" smtClean="0"/>
              <a:t>04.09.2023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0E603B-4E1B-4390-A804-DA20AFBC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3DB7C1-304F-4DE5-B17A-21B248B4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84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20070-EC82-4053-A574-AA2D458D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6E2A35-E6A0-4E53-BB79-002C6308F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BEEAB9-28D3-4A55-8128-E8B3CF01E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99C17E-5A23-434A-86B4-E8FAA4A2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19A40-EF04-4567-8E4F-230F496FF789}" type="datetime1">
              <a:rPr lang="cs-CZ" smtClean="0"/>
              <a:t>04.09.2023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66DC22-0F3E-4F47-A10F-B6A5FFD2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348686-668C-4822-9BD1-50F9836B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503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0F35B-7100-4E44-AF52-823C98ED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FD9018-C753-4E88-BB5F-0B173F57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BA2B36-3C16-4621-A4FC-C37317589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EB603A-FD71-4186-B8C6-35EE504D7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051BCE-8580-491E-BD2A-B69870B3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A85BD5-26F7-47AB-B248-0154F8DC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F5F4-EAE2-4CCE-8449-FFC0A1CD1EE0}" type="datetime1">
              <a:rPr lang="cs-CZ" smtClean="0"/>
              <a:t>04.09.2023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A967EA7-03EC-4A85-8513-902D68A3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B3FF36-6479-44D1-86DC-91FD42B2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77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BE6C8-E759-4B6C-9A8A-439DDD94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A6DBEEB-D57B-4462-9942-0E10D1225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80DE-841C-45E8-B343-5E06C6822AFC}" type="datetime1">
              <a:rPr lang="cs-CZ" smtClean="0"/>
              <a:t>04.09.2023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410182-AD9E-4B5A-B6B7-884EA14B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605AE6-4175-47EE-AE28-24E4E94A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49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DD32643-7AB5-4499-8D3C-8F51083B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B0B5-DCB0-4F72-A6B2-D48AED7686AB}" type="datetime1">
              <a:rPr lang="cs-CZ" smtClean="0"/>
              <a:t>04.09.2023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4E28B7-E780-4E94-8BCB-8EE61438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AAF47B-212F-489D-9F78-9B61717F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11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360C8-91B7-4D53-AD14-C254438C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F4B5B9-DDAC-4D46-9100-833C42F4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70668A-D6B1-437D-B6B7-FAC45C2B0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331F72-AA8F-41EA-861C-F4EF687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B5DD-1F79-472E-9B14-3BE839B8F2E2}" type="datetime1">
              <a:rPr lang="cs-CZ" smtClean="0"/>
              <a:t>04.09.2023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C3EAA-1F7B-414D-85DA-87DC2E94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900D9E-E011-4FC7-AC5C-715C352B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7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16363-A459-44AB-92D7-0E48DDFA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A1C04F-B191-4007-8E3A-0A40F1A2C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3FCC4F-0B63-4A31-BF08-D441B0B36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756AD5-5DF3-40A8-AEF2-061108A9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1F9C-2CC3-4594-AC03-37E493286541}" type="datetime1">
              <a:rPr lang="cs-CZ" smtClean="0"/>
              <a:t>04.09.2023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AC0741-48C6-4E16-9B23-39C0EEF6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EC6B28-81AB-487F-A261-4AC58511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347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C1B6042-03E0-4F4F-9252-E394AA48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91E4B4-E215-4A48-AF69-2E7E5117E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47C0C2-28C1-4DF9-AB73-8FDAC0A50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D3E1-CE04-44FA-AAB3-E2A45D2CFCC8}" type="datetime1">
              <a:rPr lang="cs-CZ" smtClean="0"/>
              <a:t>04.09.2023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F2009A-9E00-4F5E-A3C5-BD2EDD70C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2F9B79-7D06-4301-804D-208F68B0A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3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15.png"/><Relationship Id="rId5" Type="http://schemas.openxmlformats.org/officeDocument/2006/relationships/hyperlink" Target="Video%20Birdstrike.mp4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5" Type="http://schemas.openxmlformats.org/officeDocument/2006/relationships/image" Target="../media/image48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LRST &amp; LAST, 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  <a:p>
            <a:pPr algn="ctr" defTabSz="0"/>
            <a:endParaRPr lang="cs-CZ" sz="54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poslední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zasedání LRST 06.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05. 09 .2023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4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29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07. 2023 Anonymní bombová hrozba (3.)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anonymní hrozba o umístění NVS v blíže nespecifikovaných prostorách letiště Ostrava. </a:t>
            </a: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E-mail byl odeslán na informace letiště</a:t>
            </a: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policie rozhodla, že musí být vyklizeno letiště nejpozději 15 minut před ohlášeným výbuchem (18:30LT)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17:40LT došlo k evakuaci veškerých prostor letiště, z důvodu anonymního nahlášení výbušného systému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celá situace byla komunikována i s TWR, která pozdržela přistávající letadlo Smartwings z Antalyie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PČR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20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82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 07. 2023 Defekt pneu OK-ELN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po přistání na RWY 22 oznámil defekt na pneumatice a neschopnost uvolnit RWY. (OK-ELN, Cessna 172 Skyhawk)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letadlo se nacházelo na křížení RWY a TWY B. Telefonicky vyžádána technická pomoc HZS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palubě byly 4 osoby, v době příjezdu již mimo letadlo, bez zranění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 spolupráci s pilotem byl dohodnut </a:t>
            </a:r>
            <a:b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postup odtlačení letadla pomocí </a:t>
            </a:r>
            <a:b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transportního vozíku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ŘLP a HZS</a:t>
            </a:r>
            <a:endParaRPr lang="cs-CZ" sz="2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6BB522-2734-C082-D491-82B8560B5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100" y="4407160"/>
            <a:ext cx="4222173" cy="2378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2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 07. 2023 Opuštěné zavazadlo (3.)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pracovníkem UBL bylo na parkovišti P2 nalezena opuštěná taška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kontrola kamerových záznamů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tašce nalezeno čistění na auto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BD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895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02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26. 07. 2023 Pád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cargo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palety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manipulaci se zásilkou (přemístění do RTG) došlo k pádu zásilky z VZV na podlahu objektu Cargo 1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některé z kovových odlitků byly poškozeny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události byl okamžitě vyrozuměn zástupce spediční firmy Priority Fright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byly zaslány forografie poškození, na základě rozhodnutí byla zásilka označena a odletěla společně s ostatními nepoškozenými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vyžádání byl vystaven a zaslán Damage report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se spediční firmou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0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26. 07. 2023 Pád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cargo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palety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B75C1AE-0BDD-1F17-68F3-3C71E9850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5" y="2115891"/>
            <a:ext cx="3713017" cy="438136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DA490D6-EEE2-27F5-8787-74B199155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113" y="2130055"/>
            <a:ext cx="3888396" cy="4355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422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22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21. 08. 2023 Únik ropné látky YZ-OZZ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paliva na APN C. (privátní let)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zásah HZS, Instalace úkapové vany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cca 0,5 m2, přes přepadový ventil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životní prostředí neohroženo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úniku do kanalizace nedošlo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HZS</a:t>
            </a:r>
            <a:endParaRPr lang="cs-CZ" sz="2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89F758A-5F0F-A9C0-8F52-A390CEA1D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647208"/>
            <a:ext cx="5848981" cy="2895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44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 07. 2023 Opuštěné zavazadlo (4.)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igelitová taška na parkovišti P1A na trávě kousek za vjezdovou závorou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informace p</a:t>
            </a: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ředán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ICP a VS/ÚBL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zavazadlo odstraněno pracovníkem ÚBL – nesprávný postup</a:t>
            </a: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ICP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80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22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24. 08. 2023 Zkrat RIS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rozsvícení osvětlení na APN S, v 19:45 hod. došlo k zahoření v RIS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požár zpozorován a následně uhašen pracovníkem elektro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byl přivolán vyšetřovatel zjišťování příčin požáru z HZS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zahoření nesvítily 3 stožáry a překážková návěstidla na APN S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ICP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667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24. 08. 2023 Zkrat RIS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sek. Elektro a HZS</a:t>
            </a:r>
            <a:endParaRPr lang="cs-CZ" sz="2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746ABA4-6FB5-C80E-50D0-A0B9D5D31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67" y="2450761"/>
            <a:ext cx="4868487" cy="35349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EF89FC6-7DA8-24B9-EF42-4EA129171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548" y="2450761"/>
            <a:ext cx="6283057" cy="3534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5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endParaRPr lang="cs-CZ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Obrázek 3">
            <a:hlinkClick r:id="rId5" action="ppaction://hlinkfile"/>
            <a:extLst>
              <a:ext uri="{FF2B5EF4-FFF2-40B4-BE49-F238E27FC236}">
                <a16:creationId xmlns:a16="http://schemas.microsoft.com/office/drawing/2014/main" id="{197FC6E6-EE62-730F-6110-BE5D01755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42" y="1441218"/>
            <a:ext cx="10796834" cy="5344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7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  <a:p>
            <a:pPr algn="ctr" defTabSz="0"/>
            <a:r>
              <a:rPr lang="pl-PL" sz="5400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06. 06. 2023 - 05. 09. 2023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0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56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20. 06. 2023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BirdStrike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(1.)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během pojíždění oznámil pilot možný střet s ptákem a požádal o kontrolu pojezdové dráhy (AT43, EC-ISX, Swiftair)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provedena kontrola pojezdové dráhy F. Negativní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--- NEPOTVRZENÝ ---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</a:t>
            </a:r>
            <a:r>
              <a:rPr lang="cs-CZ" sz="2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endParaRPr lang="cs-CZ" sz="26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F582D153-DF64-A109-9916-9C7C83287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939" y="3543738"/>
            <a:ext cx="4623521" cy="30513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5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895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23. 06. 2023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BirdStrike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(2.)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přibližně v 21:20 hod. bylo oznámeno z TWR, že letadlo společnosti Smartwings (B738, OK-TVU) mělo na RWY střet s ptákem (</a:t>
            </a: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káně lesní</a:t>
            </a: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 střetu došlo v místech mezi TWY C a TWY D při rozjezdu letadla, těsně před vzletem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oznámení proběhla kontrolu dráhy, kde přijel i BIOL. Střet potvrzen TWR a následně byly zbytky zvířete odklizeny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--- POTVRZENÝ ---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</a:t>
            </a:r>
            <a:r>
              <a:rPr lang="cs-CZ" sz="2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endParaRPr lang="cs-CZ" sz="2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7D48B1D-2746-048C-F6F6-CD10B5FEF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883" y="4550454"/>
            <a:ext cx="3274399" cy="220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3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30. 06. 2023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BirdStrike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(3.)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e-mail ze dne 06.07.: Info spol. Trade Air o BS, který byl zaznamnenán </a:t>
            </a:r>
            <a:b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let. mechaniky dne 30. 06 (9A-BTH)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nelze prokázat kde došlo ke střetu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30.6. nedošlo k žádnému nálezu kadaveru na LKMT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--- NEPOTVRZENÝ ---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30716" y="6324281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</a:t>
            </a:r>
            <a:r>
              <a:rPr lang="cs-CZ" sz="2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endParaRPr lang="cs-CZ" sz="2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CE61A57-2A8A-49F6-7298-BBFD23387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651" y="4750933"/>
            <a:ext cx="5357852" cy="142588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D32F6D0-CB05-5CB5-27D1-38314C5FE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9607" y="4328458"/>
            <a:ext cx="5046289" cy="2270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44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533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19. 07. 2023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BirdStrike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(4.)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posádka TVS2621 oznámila střet s ptákem při přistání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OK-TVX, B738, Smartwings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dle vyjádření ptáčníka se jednalo o poštolku, sraženou úplavem za letadlem.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letadlo bez hlášeného poškození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RWY zkontrolována VPL a ptáčníkem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nalezeny ostatky </a:t>
            </a: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poštolky</a:t>
            </a: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 obnoven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--- NEPOTVRZENÝ ---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</a:t>
            </a:r>
            <a:r>
              <a:rPr lang="cs-CZ" sz="2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endParaRPr lang="cs-CZ" sz="2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14ECFC8-35B5-A483-7298-9E1B2375D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8365" y="3674581"/>
            <a:ext cx="2545772" cy="3037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23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09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26. 07. 2023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BirdStrike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(5.)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letu RYR2368 hlásil po přistání v prostoru THR04 možný birdstrike.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EI-EXE, Boeing 737-8AS, 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Ryanair</a:t>
            </a: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ptáčník na RWY nenašel nic, ani maršál na letadle nenašel žádnou stopu po srážce s ptákem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--- NEPOTVRZENÝ ---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</a:t>
            </a:r>
            <a:r>
              <a:rPr lang="cs-CZ" sz="2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endParaRPr lang="cs-CZ" sz="2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5F9CCFE-5958-E1B0-BC3D-12F6913C0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148" y="3761509"/>
            <a:ext cx="5253703" cy="2977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958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69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06. 08. 2023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BirdStrike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(6.)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čase 10:40 (UTC) po přistání (v čase 10:38) posádka oznamuje podezření na BIRD STRIKE na úrovni TDZ RWY22, přílet (im. 9A-BTH, 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Airbus A320-214</a:t>
            </a: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čase 10:43 až 10:50 byla provedena kontrola RWY dvěma vozidly AD LKMT (ptáčník, provoz letiště) s tím, že na dráze nebylo nic nalezeno a dráha byla prohlášena za provozuschopnou.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později po zaparkování letadla na odbavovací ploše CENTRAL, vedoucí odbavovací plochy oznámil stopy po střetu s ptákem na pravé podvozkové noze. Letadlo nepoškozeno a v čase 11:47 odletělo do LGIR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--- POTVRZENÝ ---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</a:t>
            </a:r>
            <a:r>
              <a:rPr lang="cs-CZ" sz="2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306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06. 08. 2023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BirdStrike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(6.) 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3598ACD-072C-23A9-D7E8-CD17E04BD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440" y="2087549"/>
            <a:ext cx="3751848" cy="455224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4FF4EEE-F643-AF79-02B7-8DE28BCEFC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947" y="2075044"/>
            <a:ext cx="3731346" cy="45522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000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18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14. 08. 2023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BirdStrike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(7.)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mechanikem ohlášen BS na letadle EI-JRD </a:t>
            </a:r>
            <a:r>
              <a:rPr lang="cs-CZ" sz="2800" dirty="0"/>
              <a:t>B737-400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nelze určit místo, kde ke střetu došlo, prohlídka RWY je bez nálezu, ke střetu pravděpodobně došlo mimo zabezpečovaný prostor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--- POTVRZENÝ ---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</a:t>
            </a:r>
            <a:r>
              <a:rPr lang="cs-CZ" sz="2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endParaRPr lang="cs-CZ" sz="2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1D7DDC-D987-685A-1719-209FAEC2A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656" y="4218764"/>
            <a:ext cx="3960462" cy="19274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040147A-7321-8A0D-A136-72A55DCFD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008" y="4218764"/>
            <a:ext cx="3864102" cy="1877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850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523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27. 08. 2023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BirdStrike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(8.)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čase 10:47 UTC Vedoucí provozu letiště oznámila, že chce vykonat kontrolu RWY po možném střetu s ptákem.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OM-GTF, B738, TravelService (</a:t>
            </a:r>
            <a:r>
              <a:rPr lang="cs-CZ" sz="2800" dirty="0"/>
              <a:t>Go2Sky, SK), </a:t>
            </a:r>
            <a:r>
              <a:rPr lang="cs-CZ" sz="2800" b="1" dirty="0"/>
              <a:t>poštolka</a:t>
            </a:r>
            <a:endParaRPr lang="pl-PL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 TVS4V7, pilot žádný střet s ptákem nehlásil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kontrola RWY proběhla s negativním výsledkem v čase 10:58.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později VPL oznámila telefonicky, že byl ptákem zasažen motor letadla.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provedení motorové zkoušky, nebyla zjištěna žádná závada.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následující let </a:t>
            </a:r>
            <a:r>
              <a:rPr lang="pl-PL" sz="2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byl zpožděn o cca 4 hodiny.</a:t>
            </a: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--- POTVRZENÝ ---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</a:t>
            </a:r>
            <a:r>
              <a:rPr lang="cs-CZ" sz="2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67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27. 08. 2023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BirdStrike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(8.) 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6DD3BA3-9561-8B3F-6834-CAE81D60E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664" y="2330122"/>
            <a:ext cx="2646226" cy="426810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15BAD46-35B7-4C19-5592-9D09A0007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9395" y="2330122"/>
            <a:ext cx="2397253" cy="426810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780DD79-7B02-5D65-DEDB-2C619D83CC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6016" y="2330122"/>
            <a:ext cx="2397253" cy="4268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755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 06. 2023 Opuštěné zavazadlo (2.)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bistru (GASTRO-FLIGHT) nalezen modrobílý batoh bez majitele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jako majitel batohu byl identifikován cestující do Antalye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batoh předán majiteli, akce ukončena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ve spolupráci s ICP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78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07. 08. 2023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podnět: Střelba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přibližně v čase 16:45 hod. byla slyšet střelba v oblasti letiště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následně bylo slyšet jak na budovu (DHL Express) v místech nakládacích vrat pravděpodobně dopadají broky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 dopadu je cca 100 m od stojícího letadla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místě dopadu se pohybovali min. 2 zaměstnanci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</a:t>
            </a:r>
            <a:r>
              <a:rPr lang="cs-CZ" sz="2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78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Zprovoznění TWY A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TWY F v úseku mezi TWY A-B</a:t>
            </a:r>
          </a:p>
          <a:p>
            <a:pPr marL="457200" indent="-457200" defTabSz="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 04. 07. 2023</a:t>
            </a:r>
          </a:p>
          <a:p>
            <a:pPr marL="457200" indent="-457200" defTabSz="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sloučené vyčkávací místo TWY A</a:t>
            </a: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SMS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43A5712-8F1A-BF04-E199-08200FDFE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3245427"/>
            <a:ext cx="11410950" cy="281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95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Čerpací stanice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TwinTrans</a:t>
            </a: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prověřen dosah hadice až k hranici APN </a:t>
            </a:r>
            <a:r>
              <a:rPr lang="cs-CZ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Let‘s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Fly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nezanechávat odpad (FOD)</a:t>
            </a: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SMS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98896E5-5B20-BF03-F7B0-E0528B493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82" y="3220153"/>
            <a:ext cx="5560292" cy="312766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41F88CB-939E-609B-CD20-7597B051B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6100" y="3220153"/>
            <a:ext cx="4191000" cy="3143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222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Skladování odpadů v hangárech (APN C)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SMS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obrázek 1">
            <a:extLst>
              <a:ext uri="{FF2B5EF4-FFF2-40B4-BE49-F238E27FC236}">
                <a16:creationId xmlns:a16="http://schemas.microsoft.com/office/drawing/2014/main" id="{E4F925D1-00E7-674E-C473-C4BD6FF3757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215" y="2087549"/>
            <a:ext cx="3071106" cy="237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1BAE2F26-A0DD-6712-87C6-0E0250432D1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1640" y="2087549"/>
            <a:ext cx="3071106" cy="220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4">
            <a:extLst>
              <a:ext uri="{FF2B5EF4-FFF2-40B4-BE49-F238E27FC236}">
                <a16:creationId xmlns:a16="http://schemas.microsoft.com/office/drawing/2014/main" id="{BD0EE95A-4B17-71FC-2FE1-738D94FC998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8702" y="2115891"/>
            <a:ext cx="3759200" cy="217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16">
            <a:extLst>
              <a:ext uri="{FF2B5EF4-FFF2-40B4-BE49-F238E27FC236}">
                <a16:creationId xmlns:a16="http://schemas.microsoft.com/office/drawing/2014/main" id="{50029F14-8751-771B-9B64-3E5A2AD16AB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1215" y="4631358"/>
            <a:ext cx="3071106" cy="206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9">
            <a:extLst>
              <a:ext uri="{FF2B5EF4-FFF2-40B4-BE49-F238E27FC236}">
                <a16:creationId xmlns:a16="http://schemas.microsoft.com/office/drawing/2014/main" id="{8B5FAFCB-A0D1-5930-DE7D-7779006883B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31640" y="4562965"/>
            <a:ext cx="3071107" cy="213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22">
            <a:extLst>
              <a:ext uri="{FF2B5EF4-FFF2-40B4-BE49-F238E27FC236}">
                <a16:creationId xmlns:a16="http://schemas.microsoft.com/office/drawing/2014/main" id="{CACB9E92-7DE6-C67A-3F4E-4052EE34F62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89875" y="4562965"/>
            <a:ext cx="3218873" cy="220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62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 místa – Safety Boxy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SMS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9960E51-F52A-B70D-71C0-93E884512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5" y="2620717"/>
            <a:ext cx="6064475" cy="341126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DB92DD-7712-CAB8-D130-8CFB120D9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960" y="2657474"/>
            <a:ext cx="5990254" cy="337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9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Hodnocení výkonnosti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Vyhodnocení výkonosti ext. subjektů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5AB619-B103-D1D9-795C-378CDADB7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50" y="2088193"/>
            <a:ext cx="3870614" cy="47269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5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Propagace Safety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Nádoby na FOD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Umístění nádob na FOD</a:t>
            </a:r>
          </a:p>
          <a:p>
            <a:pPr defTabSz="0">
              <a:spcAft>
                <a:spcPts val="1000"/>
              </a:spcAft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C – u stání handlingové techniky</a:t>
            </a:r>
          </a:p>
          <a:p>
            <a:pPr defTabSz="0">
              <a:spcAft>
                <a:spcPts val="1000"/>
              </a:spcAft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C – u stowingu </a:t>
            </a:r>
            <a:b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C – u požárního schodiště</a:t>
            </a:r>
            <a:b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S – stan Cargo 1, Vchod – severní část</a:t>
            </a:r>
          </a:p>
          <a:p>
            <a:pPr defTabSz="0">
              <a:spcAft>
                <a:spcPts val="1000"/>
              </a:spcAft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S – stan Cargo 1, Vchod – jižní část</a:t>
            </a:r>
          </a:p>
          <a:p>
            <a:pPr defTabSz="0">
              <a:spcAft>
                <a:spcPts val="1000"/>
              </a:spcAft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S – vstup u DHL </a:t>
            </a:r>
          </a:p>
          <a:p>
            <a:pPr defTabSz="0">
              <a:spcAft>
                <a:spcPts val="1000"/>
              </a:spcAft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S – stan Cargo 2, Vchod – jižní část, směrem k EGT</a:t>
            </a:r>
          </a:p>
          <a:p>
            <a:pPr defTabSz="0">
              <a:spcAft>
                <a:spcPts val="1000"/>
              </a:spcAft>
            </a:pPr>
            <a:r>
              <a:rPr lang="pl-P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PROSÍME NEVHAZOVAT JINÝ ODPAD NEŽ FOD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4AD7A8-BAD7-B5B2-AC16-389F47512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672" y="2018394"/>
            <a:ext cx="3517707" cy="4082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54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Cargo terminál JIH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dokonočení stavby 09/2023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Přesunutí provozu z ACO stanu 7.-8.10.2023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zkušební provoz říjen / listopad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55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Cargo terminál JIH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9F8C5E8-F554-0E37-1722-D37ED5C08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2300557"/>
            <a:ext cx="5486400" cy="41148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3D01318-6CE6-65A5-FB82-E90AB7E21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700" y="2300558"/>
            <a:ext cx="5486400" cy="411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690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Rozšíření APN S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zahájení výstavby 01. 10. 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bude vydán provozní pokyn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283CFA-CB7E-F591-331D-D0BEC4965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878" y="1986321"/>
            <a:ext cx="6323322" cy="4839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21. 06. 2023 Poškození TWY F při motorové zkoušce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motorové zkoušce na TWY F (mezi TWY C a D) došlo v místě asfaltové záplaty k poškození povrchu TWY F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letadlo bylo umístěno na provizorně opravenou část povrchu TWY, kde vlivem nižší únosnosti došlo k deformaci materiálu Biguma (živičná směs) použitá při opravě. 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JAT</a:t>
            </a:r>
            <a:endParaRPr lang="cs-CZ" sz="2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14BAF06-AD51-E9FF-CAF2-F58F74E81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990" y="4054189"/>
            <a:ext cx="3634019" cy="2725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3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Ostatní oblasti k projednání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Další informace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Plánované uzavírky pro rok 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 - 16. října  So - Ne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uzavření RWY04 / 22 pro veškerý provoz na H48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publikováno AIRAC AIP Supplementem</a:t>
            </a:r>
          </a:p>
          <a:p>
            <a:pPr algn="just"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pokyn PP23-16 Drobné opravy pojezdových drah</a:t>
            </a:r>
          </a:p>
          <a:p>
            <a:pPr algn="just" defTabSz="0">
              <a:spcAft>
                <a:spcPts val="1000"/>
              </a:spcAft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pokyn PP23-14 Přeložka metalického kabelu Cargo Jih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293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DNY NATO 2023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Voráč,  07. 03.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770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DNY NATO 2023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364A8F4-7B67-56E8-85F6-B8A767D6A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062" y="896321"/>
            <a:ext cx="8469890" cy="5961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03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DNY NATO 2023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7572249-3C21-6365-C84D-41A1C311B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51092"/>
            <a:ext cx="12192000" cy="3462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27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DNY NATO 2023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83C949A-AC9B-E277-4BD8-02A60BFA959E}"/>
              </a:ext>
            </a:extLst>
          </p:cNvPr>
          <p:cNvSpPr txBox="1"/>
          <p:nvPr/>
        </p:nvSpPr>
        <p:spPr>
          <a:xfrm>
            <a:off x="0" y="1412527"/>
            <a:ext cx="12188278" cy="423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Základní časové schéma Dnů NATO</a:t>
            </a: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457200" lvl="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čtvrtek, pátek 14.-15.9., 9:00-19:00LT - přílety a nácviky </a:t>
            </a:r>
          </a:p>
          <a:p>
            <a:pPr marL="457200" lvl="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sobota 16.9. program 8:30 – 18:00</a:t>
            </a:r>
          </a:p>
          <a:p>
            <a:pPr marL="457200" lvl="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neděle 17.9. program 8:30 – 18:00</a:t>
            </a:r>
          </a:p>
          <a:p>
            <a:pPr marL="457200" lvl="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pondělí 18.9. odlety účastníků 10:00-15:00LT</a:t>
            </a:r>
          </a:p>
          <a:p>
            <a:pPr algn="just"/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Přílety Čt a Pá (jen výjimečné případy pouze po konzultaci s LŘ a provozovatelem letiště, v době hlavního programu So a Ne nebude možné, viz aktivace TRA)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821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DNY NATO 2023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83C949A-AC9B-E277-4BD8-02A60BFA959E}"/>
              </a:ext>
            </a:extLst>
          </p:cNvPr>
          <p:cNvSpPr txBox="1"/>
          <p:nvPr/>
        </p:nvSpPr>
        <p:spPr>
          <a:xfrm>
            <a:off x="0" y="1412527"/>
            <a:ext cx="12188278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Doba aktivace TRA, GND – spodní hranice TMA</a:t>
            </a:r>
          </a:p>
          <a:p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Doba aktivace (UTC)</a:t>
            </a:r>
          </a:p>
          <a:p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14.9.2023        10:00 – 17:00</a:t>
            </a:r>
          </a:p>
          <a:p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15.9.2023        09:00 – 17:00</a:t>
            </a:r>
          </a:p>
          <a:p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16.9.2023        06:30 – 16:00</a:t>
            </a:r>
          </a:p>
          <a:p>
            <a:r>
              <a:rPr lang="cs-CZ" sz="2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17.9.2023        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06:30 – 16:00</a:t>
            </a:r>
          </a:p>
          <a:p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Dále bude publikována navigační výstraha NAV WRNG ve stejných časech jako TRA v prostoru 1000ft AGL až FL95  8NM od ARP.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10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Letištní bezpečnostní výbor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Voráč,  07. 03.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4052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endParaRPr lang="pl-PL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Výměna letištních IDC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Nové vzory IDC pro období 2024-2026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Vyznačení zóny na IDC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Harmonogram výměn</a:t>
            </a:r>
          </a:p>
          <a:p>
            <a:pPr algn="just" defTabSz="0">
              <a:spcAft>
                <a:spcPts val="1000"/>
              </a:spcAft>
            </a:pP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8EF94B8-96C1-ECCC-7E51-0AE0D2B57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6922" y="4177586"/>
            <a:ext cx="2382843" cy="2382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7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endParaRPr lang="pl-PL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Ověření spolehlivosti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ověření spolehlivosti s platností delší než do 30. 06. 2024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nutné žádat UCL o vystavení nového dokladu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vrácení původního dokumentu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zasílání OS před vlastním školením osob</a:t>
            </a:r>
          </a:p>
          <a:p>
            <a:pPr algn="just" defTabSz="0">
              <a:spcAft>
                <a:spcPts val="1000"/>
              </a:spcAft>
            </a:pP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90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endParaRPr lang="pl-PL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Aktualizace legislativy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0">
              <a:spcAft>
                <a:spcPts val="1000"/>
              </a:spcAft>
            </a:pPr>
            <a:endParaRPr lang="pl-PL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 1.8.2023 je účinná nová změna NBP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 nutné zapracovat do BP společnosti</a:t>
            </a:r>
          </a:p>
          <a:p>
            <a:pPr algn="just" defTabSz="0">
              <a:spcAft>
                <a:spcPts val="1000"/>
              </a:spcAft>
            </a:pP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BEE5A3-B8F6-CF0B-2418-6C724AAF4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948" y="4338333"/>
            <a:ext cx="2708632" cy="1787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0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09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27. 06. 2023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podnět IAC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Plocha v blízkosti lakovny IAC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zarážky pod kola pro letadla byly nalezeny na ploše za lakovnou u brány č. 21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zarážky tam zanechal pravděpodobně řidič tahače, který odvážel letadlo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klíny byly ihned po zjištění odneseny pracovníkem IAC mimo plochu, aby netvořily překážku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IAC</a:t>
            </a:r>
            <a:endParaRPr lang="cs-CZ" sz="2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6B45F27-5844-0007-9F6E-06D2DCB98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096" y="4334396"/>
            <a:ext cx="5157807" cy="2372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568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6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424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28. 06. 2023 Porucha podvozku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finále RWY22 pilot Piperu PA-34 oznámil chybějící indikaci vysunutého pravého podvozkového kola a žádal dva průlety kolem TWR za účelem vizuální kontroly vysunutí podvozkového kola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vizuálním pozorováním z věže bylo zjištěno, že pravé podvozkové kolo se jeví být vysunuto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12:10LT vyhlásila věž pohotovost hasičům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letadlo úspěšně přistálo a odpojíždělo na odbavovací</a:t>
            </a:r>
          </a:p>
          <a:p>
            <a:pPr defTabSz="0">
              <a:spcAft>
                <a:spcPts val="1000"/>
              </a:spcAft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plochu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 koordinaci s ŘLP</a:t>
            </a:r>
            <a:endParaRPr lang="cs-CZ" sz="2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78D0E6-4EDB-FBC2-111A-8AB91B733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6161" y="4153318"/>
            <a:ext cx="3434349" cy="1953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35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56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03. 07. 2023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podnět FOD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auditu zaparkovanách letadel byl zaslán safety podnět od společnsoti JAT ohledně FOD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proveden úklid FOD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šetřením na místě bylo zjištěno, že FOD pocházejí z provozu JAT a IAC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JAT a IAC</a:t>
            </a:r>
            <a:endParaRPr lang="cs-CZ" sz="2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21F4538-AE8E-4B47-C468-38D0696B1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355" y="3971352"/>
            <a:ext cx="3629890" cy="28056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5B95DEA-CE4B-4232-A8ED-F46B2FC2E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2349" y="4008587"/>
            <a:ext cx="3691155" cy="2768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273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02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06. 07. 2023 Zdravotní indispozice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čase 18:04 před zahájením rozjezdu na vzlet ohlásil pilot možné zdravotní problémy na palubě, za další minutu vyhlásil PAN PAN MEDICAL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chlapec pravděpodobně v bezvědomí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požádal o pojíždění zpět na odbavovací plochu central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dle informací velitele zásahu byl chlapec vynesen z letadla již při vědomí a plně komunikoval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 koordinaci s ŘLP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8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08. 07. 2023 Únik paliva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tlakovém plnění letadla OK-STS před hangárem Queen Air, nedošlo k automatickému ukončení plnění (porucha na letadle)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zasažená plocha asi 3,5 m x 3,5m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přivoláni hasiči, posypáno sorbentem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 úniku do podzemních vod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agresivní JET A1 rozleptal asfalt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s QA </a:t>
            </a:r>
            <a:r>
              <a:rPr lang="cs-CZ" sz="2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Aviation</a:t>
            </a:r>
            <a:endParaRPr lang="cs-CZ" sz="2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55C51E6-3AC2-894C-BDB6-39EC17BEC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392" y="4020389"/>
            <a:ext cx="3572891" cy="26796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3E3EA13-12C3-ADDC-BC7F-16B6E8D41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9795" y="3636358"/>
            <a:ext cx="2493753" cy="30674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2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10819</TotalTime>
  <Words>2052</Words>
  <Application>Microsoft Office PowerPoint</Application>
  <PresentationFormat>Širokoúhlá obrazovka</PresentationFormat>
  <Paragraphs>342</Paragraphs>
  <Slides>50</Slides>
  <Notes>50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Tahoma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Návštěva premiéra ČR  15.7.2021</dc:title>
  <dc:creator>Pustějovská Kateřina</dc:creator>
  <cp:lastModifiedBy>pes hugo</cp:lastModifiedBy>
  <cp:revision>229</cp:revision>
  <cp:lastPrinted>2021-08-17T10:50:42Z</cp:lastPrinted>
  <dcterms:created xsi:type="dcterms:W3CDTF">2021-07-13T09:26:48Z</dcterms:created>
  <dcterms:modified xsi:type="dcterms:W3CDTF">2023-09-04T16:02:46Z</dcterms:modified>
</cp:coreProperties>
</file>